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1" r:id="rId5"/>
    <p:sldId id="259" r:id="rId6"/>
    <p:sldId id="260"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970"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6DF4647-D1C7-4000-AFAA-B1368E76B8F2}" type="datetimeFigureOut">
              <a:rPr lang="en-US" smtClean="0"/>
              <a:pPr/>
              <a:t>26/02/2024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35CD41F-C111-4013-9630-C100E3C88F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DF4647-D1C7-4000-AFAA-B1368E76B8F2}" type="datetimeFigureOut">
              <a:rPr lang="en-US" smtClean="0"/>
              <a:pPr/>
              <a:t>26/02/2024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5CD41F-C111-4013-9630-C100E3C88F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DF4647-D1C7-4000-AFAA-B1368E76B8F2}" type="datetimeFigureOut">
              <a:rPr lang="en-US" smtClean="0"/>
              <a:pPr/>
              <a:t>26/02/2024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5CD41F-C111-4013-9630-C100E3C88F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6DF4647-D1C7-4000-AFAA-B1368E76B8F2}" type="datetimeFigureOut">
              <a:rPr lang="en-US" smtClean="0"/>
              <a:pPr/>
              <a:t>26/02/2024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5CD41F-C111-4013-9630-C100E3C88F5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6DF4647-D1C7-4000-AFAA-B1368E76B8F2}" type="datetimeFigureOut">
              <a:rPr lang="en-US" smtClean="0"/>
              <a:pPr/>
              <a:t>26/02/2024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35CD41F-C111-4013-9630-C100E3C88F5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6DF4647-D1C7-4000-AFAA-B1368E76B8F2}" type="datetimeFigureOut">
              <a:rPr lang="en-US" smtClean="0"/>
              <a:pPr/>
              <a:t>26/02/2024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35CD41F-C111-4013-9630-C100E3C88F5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6DF4647-D1C7-4000-AFAA-B1368E76B8F2}" type="datetimeFigureOut">
              <a:rPr lang="en-US" smtClean="0"/>
              <a:pPr/>
              <a:t>26/02/2024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35CD41F-C111-4013-9630-C100E3C88F5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6DF4647-D1C7-4000-AFAA-B1368E76B8F2}" type="datetimeFigureOut">
              <a:rPr lang="en-US" smtClean="0"/>
              <a:pPr/>
              <a:t>26/02/2024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35CD41F-C111-4013-9630-C100E3C88F5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6DF4647-D1C7-4000-AFAA-B1368E76B8F2}" type="datetimeFigureOut">
              <a:rPr lang="en-US" smtClean="0"/>
              <a:pPr/>
              <a:t>26/02/2024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35CD41F-C111-4013-9630-C100E3C88F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6DF4647-D1C7-4000-AFAA-B1368E76B8F2}" type="datetimeFigureOut">
              <a:rPr lang="en-US" smtClean="0"/>
              <a:pPr/>
              <a:t>26/02/2024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35CD41F-C111-4013-9630-C100E3C88F5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6DF4647-D1C7-4000-AFAA-B1368E76B8F2}" type="datetimeFigureOut">
              <a:rPr lang="en-US" smtClean="0"/>
              <a:pPr/>
              <a:t>26/02/2024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35CD41F-C111-4013-9630-C100E3C88F5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6DF4647-D1C7-4000-AFAA-B1368E76B8F2}" type="datetimeFigureOut">
              <a:rPr lang="en-US" smtClean="0"/>
              <a:pPr/>
              <a:t>26/02/2024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35CD41F-C111-4013-9630-C100E3C88F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VENTURE CAPITAL</a:t>
            </a:r>
            <a:endParaRPr lang="en-US" dirty="0"/>
          </a:p>
        </p:txBody>
      </p:sp>
      <p:sp>
        <p:nvSpPr>
          <p:cNvPr id="3" name="Subtitle 2"/>
          <p:cNvSpPr>
            <a:spLocks noGrp="1"/>
          </p:cNvSpPr>
          <p:nvPr>
            <p:ph type="subTitle" idx="1"/>
          </p:nvPr>
        </p:nvSpPr>
        <p:spPr>
          <a:xfrm>
            <a:off x="838200" y="3611606"/>
            <a:ext cx="7772400" cy="1646193"/>
          </a:xfrm>
        </p:spPr>
        <p:txBody>
          <a:bodyPr>
            <a:normAutofit fontScale="92500" lnSpcReduction="10000"/>
          </a:bodyPr>
          <a:lstStyle/>
          <a:p>
            <a:r>
              <a:rPr lang="en-US" dirty="0" smtClean="0"/>
              <a:t>Mona Gupta </a:t>
            </a:r>
            <a:endParaRPr lang="en-US" dirty="0" smtClean="0"/>
          </a:p>
          <a:p>
            <a:r>
              <a:rPr lang="en-US" dirty="0" smtClean="0"/>
              <a:t>asst</a:t>
            </a:r>
            <a:r>
              <a:rPr lang="en-US" dirty="0" smtClean="0"/>
              <a:t>. professor</a:t>
            </a:r>
          </a:p>
          <a:p>
            <a:r>
              <a:rPr lang="en-US" smtClean="0"/>
              <a:t>Commerce </a:t>
            </a:r>
            <a:r>
              <a:rPr lang="en-US" smtClean="0"/>
              <a:t>Department</a:t>
            </a:r>
            <a:endParaRPr lang="en-US" dirty="0" smtClean="0"/>
          </a:p>
          <a:p>
            <a:r>
              <a:rPr lang="en-US" dirty="0" err="1" smtClean="0"/>
              <a:t>Durga</a:t>
            </a:r>
            <a:r>
              <a:rPr lang="en-US" dirty="0" smtClean="0"/>
              <a:t> college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lstStyle/>
          <a:p>
            <a:r>
              <a:rPr lang="en-US" dirty="0" smtClean="0"/>
              <a:t>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Venture capital means risk capital. The risk visualized may be very high, may be so high as to result in total lose or very less so as to result in high gains.</a:t>
            </a:r>
            <a:endParaRPr lang="en-US" dirty="0"/>
          </a:p>
        </p:txBody>
      </p:sp>
      <p:sp>
        <p:nvSpPr>
          <p:cNvPr id="2" name="Title 1"/>
          <p:cNvSpPr>
            <a:spLocks noGrp="1"/>
          </p:cNvSpPr>
          <p:nvPr>
            <p:ph type="title"/>
          </p:nvPr>
        </p:nvSpPr>
        <p:spPr/>
        <p:txBody>
          <a:bodyPr/>
          <a:lstStyle/>
          <a:p>
            <a:r>
              <a:rPr lang="en-US" dirty="0" smtClean="0"/>
              <a:t>concept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Venture capital is finance that investors provide to startup companies and small businesses that are believed to have long term growth potential. Venture capital generally comes from well-of investors, investment banks and any other financial institutions. However, it does not always take just a monetary form, it can be provided in the form of technical or managerial expertise.</a:t>
            </a:r>
            <a:endParaRPr lang="en-US" dirty="0"/>
          </a:p>
        </p:txBody>
      </p:sp>
      <p:sp>
        <p:nvSpPr>
          <p:cNvPr id="2" name="Title 1"/>
          <p:cNvSpPr>
            <a:spLocks noGrp="1"/>
          </p:cNvSpPr>
          <p:nvPr>
            <p:ph type="title"/>
          </p:nvPr>
        </p:nvSpPr>
        <p:spPr/>
        <p:txBody>
          <a:bodyPr/>
          <a:lstStyle/>
          <a:p>
            <a:r>
              <a:rPr lang="en-US" dirty="0" smtClean="0"/>
              <a:t>Concept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High risk.</a:t>
            </a:r>
          </a:p>
          <a:p>
            <a:r>
              <a:rPr lang="en-US" dirty="0" smtClean="0"/>
              <a:t>Long time horizon.</a:t>
            </a:r>
          </a:p>
          <a:p>
            <a:r>
              <a:rPr lang="en-US" dirty="0" smtClean="0"/>
              <a:t>Lack of liquidity.</a:t>
            </a:r>
          </a:p>
          <a:p>
            <a:r>
              <a:rPr lang="en-US" dirty="0" smtClean="0"/>
              <a:t>Finance new and rapidly growing companies.</a:t>
            </a:r>
          </a:p>
          <a:p>
            <a:r>
              <a:rPr lang="en-US" dirty="0" smtClean="0"/>
              <a:t>Finance to smaller and less mature companies.</a:t>
            </a:r>
          </a:p>
          <a:p>
            <a:r>
              <a:rPr lang="en-US" dirty="0" smtClean="0"/>
              <a:t>Provided at earlier stage.</a:t>
            </a:r>
          </a:p>
          <a:p>
            <a:r>
              <a:rPr lang="en-US" dirty="0" smtClean="0"/>
              <a:t>Participation in management.</a:t>
            </a:r>
            <a:endParaRPr lang="en-US" dirty="0"/>
          </a:p>
        </p:txBody>
      </p:sp>
      <p:sp>
        <p:nvSpPr>
          <p:cNvPr id="2" name="Title 1"/>
          <p:cNvSpPr>
            <a:spLocks noGrp="1"/>
          </p:cNvSpPr>
          <p:nvPr>
            <p:ph type="title"/>
          </p:nvPr>
        </p:nvSpPr>
        <p:spPr/>
        <p:txBody>
          <a:bodyPr/>
          <a:lstStyle/>
          <a:p>
            <a:r>
              <a:rPr lang="en-US" dirty="0" smtClean="0"/>
              <a:t>Features of Venture Capital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lstStyle/>
          <a:p>
            <a:r>
              <a:rPr lang="en-US" dirty="0" smtClean="0"/>
              <a:t>Equity</a:t>
            </a:r>
          </a:p>
          <a:p>
            <a:r>
              <a:rPr lang="en-US" dirty="0" smtClean="0"/>
              <a:t>Conditional loans</a:t>
            </a:r>
          </a:p>
          <a:p>
            <a:r>
              <a:rPr lang="en-US" dirty="0" smtClean="0"/>
              <a:t>Income note</a:t>
            </a:r>
          </a:p>
          <a:p>
            <a:r>
              <a:rPr lang="en-US" dirty="0" smtClean="0"/>
              <a:t>Quasi-equity</a:t>
            </a:r>
          </a:p>
          <a:p>
            <a:r>
              <a:rPr lang="en-US" dirty="0" smtClean="0"/>
              <a:t>Participating debentures </a:t>
            </a:r>
          </a:p>
          <a:p>
            <a:r>
              <a:rPr lang="en-US" dirty="0" smtClean="0"/>
              <a:t>Initial public offer</a:t>
            </a:r>
          </a:p>
          <a:p>
            <a:r>
              <a:rPr lang="en-US" dirty="0" smtClean="0"/>
              <a:t>Acquisition by another company</a:t>
            </a:r>
          </a:p>
          <a:p>
            <a:r>
              <a:rPr lang="en-US" dirty="0" smtClean="0"/>
              <a:t>Promoter’s buy back</a:t>
            </a:r>
            <a:endParaRPr lang="en-US" dirty="0"/>
          </a:p>
        </p:txBody>
      </p:sp>
      <p:sp>
        <p:nvSpPr>
          <p:cNvPr id="2" name="Title 1"/>
          <p:cNvSpPr>
            <a:spLocks noGrp="1"/>
          </p:cNvSpPr>
          <p:nvPr>
            <p:ph type="title"/>
          </p:nvPr>
        </p:nvSpPr>
        <p:spPr/>
        <p:txBody>
          <a:bodyPr/>
          <a:lstStyle/>
          <a:p>
            <a:r>
              <a:rPr lang="en-US" dirty="0" smtClean="0"/>
              <a:t>Sources of Venture Capital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Subscription agreement</a:t>
            </a:r>
          </a:p>
          <a:p>
            <a:r>
              <a:rPr lang="en-US" dirty="0" smtClean="0"/>
              <a:t>Shareholder’s or investor’s right agreement </a:t>
            </a:r>
          </a:p>
          <a:p>
            <a:r>
              <a:rPr lang="en-US" dirty="0" smtClean="0"/>
              <a:t>Term sheet</a:t>
            </a:r>
          </a:p>
          <a:p>
            <a:r>
              <a:rPr lang="en-US" dirty="0" smtClean="0"/>
              <a:t>Management </a:t>
            </a:r>
            <a:r>
              <a:rPr lang="en-US" smtClean="0"/>
              <a:t>rights letter</a:t>
            </a:r>
            <a:endParaRPr lang="en-US"/>
          </a:p>
        </p:txBody>
      </p:sp>
      <p:sp>
        <p:nvSpPr>
          <p:cNvPr id="2" name="Title 1"/>
          <p:cNvSpPr>
            <a:spLocks noGrp="1"/>
          </p:cNvSpPr>
          <p:nvPr>
            <p:ph type="title"/>
          </p:nvPr>
        </p:nvSpPr>
        <p:spPr/>
        <p:txBody>
          <a:bodyPr>
            <a:normAutofit fontScale="90000"/>
          </a:bodyPr>
          <a:lstStyle/>
          <a:p>
            <a:r>
              <a:rPr lang="en-US" dirty="0" smtClean="0"/>
              <a:t>Documents for raising venture capital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Seed capital.</a:t>
            </a:r>
          </a:p>
          <a:p>
            <a:r>
              <a:rPr lang="en-US" dirty="0" smtClean="0"/>
              <a:t>Startup capital.</a:t>
            </a:r>
          </a:p>
          <a:p>
            <a:r>
              <a:rPr lang="en-US" dirty="0" smtClean="0"/>
              <a:t>Early stage capital.</a:t>
            </a:r>
          </a:p>
          <a:p>
            <a:r>
              <a:rPr lang="en-US" dirty="0" smtClean="0"/>
              <a:t>Expansion capital.</a:t>
            </a:r>
          </a:p>
          <a:p>
            <a:r>
              <a:rPr lang="en-US" dirty="0" smtClean="0"/>
              <a:t>Last stage capital.</a:t>
            </a:r>
            <a:endParaRPr lang="en-US" dirty="0"/>
          </a:p>
        </p:txBody>
      </p:sp>
      <p:sp>
        <p:nvSpPr>
          <p:cNvPr id="2" name="Title 1"/>
          <p:cNvSpPr>
            <a:spLocks noGrp="1"/>
          </p:cNvSpPr>
          <p:nvPr>
            <p:ph type="title"/>
          </p:nvPr>
        </p:nvSpPr>
        <p:spPr/>
        <p:txBody>
          <a:bodyPr>
            <a:normAutofit/>
          </a:bodyPr>
          <a:lstStyle/>
          <a:p>
            <a:r>
              <a:rPr lang="en-US" dirty="0" smtClean="0"/>
              <a:t>Stages of Funding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181600"/>
          </a:xfrm>
        </p:spPr>
        <p:txBody>
          <a:bodyPr>
            <a:normAutofit/>
          </a:bodyPr>
          <a:lstStyle/>
          <a:p>
            <a:r>
              <a:rPr lang="en-US" dirty="0" smtClean="0"/>
              <a:t>As per SEBI (venture capital funds) regulations, 1996 venture capital fund means a fund established in the form of a trust or company including a body corporate and registered under these regulations which </a:t>
            </a:r>
          </a:p>
          <a:p>
            <a:r>
              <a:rPr lang="en-US" dirty="0" smtClean="0"/>
              <a:t>Has a dedicated pool of capital </a:t>
            </a:r>
          </a:p>
          <a:p>
            <a:r>
              <a:rPr lang="en-US" dirty="0" smtClean="0"/>
              <a:t>Raised in a manner specified in the regulations, and </a:t>
            </a:r>
          </a:p>
          <a:p>
            <a:r>
              <a:rPr lang="en-US" dirty="0" smtClean="0"/>
              <a:t>Invests in venture capital undertaking in accordance with the regulations.</a:t>
            </a:r>
            <a:endParaRPr lang="en-US" dirty="0"/>
          </a:p>
        </p:txBody>
      </p:sp>
      <p:sp>
        <p:nvSpPr>
          <p:cNvPr id="2" name="Title 1"/>
          <p:cNvSpPr>
            <a:spLocks noGrp="1"/>
          </p:cNvSpPr>
          <p:nvPr>
            <p:ph type="title"/>
          </p:nvPr>
        </p:nvSpPr>
        <p:spPr/>
        <p:txBody>
          <a:bodyPr/>
          <a:lstStyle/>
          <a:p>
            <a:r>
              <a:rPr lang="en-US" dirty="0" smtClean="0"/>
              <a:t>Venture Capital Fund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rmAutofit/>
          </a:bodyPr>
          <a:lstStyle/>
          <a:p>
            <a:r>
              <a:rPr lang="en-US" dirty="0" err="1" smtClean="0"/>
              <a:t>Avishkaar</a:t>
            </a:r>
            <a:r>
              <a:rPr lang="en-US" dirty="0" smtClean="0"/>
              <a:t> India micro Venture Capital fund</a:t>
            </a:r>
          </a:p>
          <a:p>
            <a:r>
              <a:rPr lang="en-US" dirty="0" err="1" smtClean="0"/>
              <a:t>Adharshila</a:t>
            </a:r>
            <a:r>
              <a:rPr lang="en-US" dirty="0" smtClean="0"/>
              <a:t> Venture Capital fund</a:t>
            </a:r>
          </a:p>
          <a:p>
            <a:r>
              <a:rPr lang="en-US" dirty="0" err="1" smtClean="0"/>
              <a:t>Aditya</a:t>
            </a:r>
            <a:r>
              <a:rPr lang="en-US" dirty="0" smtClean="0"/>
              <a:t> Birla Private Equity Trust.</a:t>
            </a:r>
          </a:p>
          <a:p>
            <a:r>
              <a:rPr lang="en-US" dirty="0" err="1" smtClean="0"/>
              <a:t>Aditya</a:t>
            </a:r>
            <a:r>
              <a:rPr lang="en-US" dirty="0" smtClean="0"/>
              <a:t> Birla Real Estate Fund.</a:t>
            </a:r>
          </a:p>
          <a:p>
            <a:r>
              <a:rPr lang="en-US" dirty="0" smtClean="0"/>
              <a:t>Axis venture capital trust</a:t>
            </a:r>
          </a:p>
          <a:p>
            <a:r>
              <a:rPr lang="en-US" dirty="0" err="1" smtClean="0"/>
              <a:t>Avigo</a:t>
            </a:r>
            <a:r>
              <a:rPr lang="en-US" dirty="0" smtClean="0"/>
              <a:t> India private equity trust</a:t>
            </a:r>
          </a:p>
          <a:p>
            <a:r>
              <a:rPr lang="en-US" dirty="0" smtClean="0"/>
              <a:t>Eureka Venture Fund</a:t>
            </a:r>
          </a:p>
          <a:p>
            <a:r>
              <a:rPr lang="en-US" dirty="0" smtClean="0"/>
              <a:t>Gujarat VCF- 1995</a:t>
            </a:r>
            <a:endParaRPr lang="en-US" dirty="0"/>
          </a:p>
        </p:txBody>
      </p:sp>
      <p:sp>
        <p:nvSpPr>
          <p:cNvPr id="2" name="Title 1"/>
          <p:cNvSpPr>
            <a:spLocks noGrp="1"/>
          </p:cNvSpPr>
          <p:nvPr>
            <p:ph type="title"/>
          </p:nvPr>
        </p:nvSpPr>
        <p:spPr/>
        <p:txBody>
          <a:bodyPr>
            <a:normAutofit/>
          </a:bodyPr>
          <a:lstStyle/>
          <a:p>
            <a:r>
              <a:rPr lang="en-US" dirty="0" smtClean="0"/>
              <a:t>Venture Capital Funds In India</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TotalTime>
  <Words>320</Words>
  <Application>Microsoft Office PowerPoint</Application>
  <PresentationFormat>On-screen Show (4:3)</PresentationFormat>
  <Paragraphs>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VENTURE CAPITAL</vt:lpstr>
      <vt:lpstr>concept</vt:lpstr>
      <vt:lpstr>Concept</vt:lpstr>
      <vt:lpstr>Features of Venture Capital</vt:lpstr>
      <vt:lpstr>Sources of Venture Capital</vt:lpstr>
      <vt:lpstr>Documents for raising venture capital</vt:lpstr>
      <vt:lpstr>Stages of Funding</vt:lpstr>
      <vt:lpstr>Venture Capital Fund</vt:lpstr>
      <vt:lpstr>Venture Capital Funds In India</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VENTURE CAPITAL</dc:title>
  <dc:creator>user</dc:creator>
  <cp:lastModifiedBy>user</cp:lastModifiedBy>
  <cp:revision>12</cp:revision>
  <dcterms:created xsi:type="dcterms:W3CDTF">2024-02-22T16:37:03Z</dcterms:created>
  <dcterms:modified xsi:type="dcterms:W3CDTF">2024-02-26T12:31:26Z</dcterms:modified>
</cp:coreProperties>
</file>